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52" r:id="rId1"/>
  </p:sldMasterIdLst>
  <p:notesMasterIdLst>
    <p:notesMasterId r:id="rId10"/>
  </p:notesMasterIdLst>
  <p:sldIdLst>
    <p:sldId id="302" r:id="rId2"/>
    <p:sldId id="303" r:id="rId3"/>
    <p:sldId id="306" r:id="rId4"/>
    <p:sldId id="309" r:id="rId5"/>
    <p:sldId id="310" r:id="rId6"/>
    <p:sldId id="311" r:id="rId7"/>
    <p:sldId id="312" r:id="rId8"/>
    <p:sldId id="313" r:id="rId9"/>
  </p:sldIdLst>
  <p:sldSz cx="9144000" cy="6858000" type="screen4x3"/>
  <p:notesSz cx="6858000" cy="99790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i="1" kern="1200">
        <a:solidFill>
          <a:schemeClr val="bg1"/>
        </a:solidFill>
        <a:latin typeface="Calibri" pitchFamily="32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i="1" kern="1200">
        <a:solidFill>
          <a:schemeClr val="bg1"/>
        </a:solidFill>
        <a:latin typeface="Calibri" pitchFamily="32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i="1" kern="1200">
        <a:solidFill>
          <a:schemeClr val="bg1"/>
        </a:solidFill>
        <a:latin typeface="Calibri" pitchFamily="32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i="1" kern="1200">
        <a:solidFill>
          <a:schemeClr val="bg1"/>
        </a:solidFill>
        <a:latin typeface="Calibri" pitchFamily="32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i="1" kern="1200">
        <a:solidFill>
          <a:schemeClr val="bg1"/>
        </a:solidFill>
        <a:latin typeface="Calibri" pitchFamily="32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bg1"/>
        </a:solidFill>
        <a:latin typeface="Calibri" pitchFamily="32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bg1"/>
        </a:solidFill>
        <a:latin typeface="Calibri" pitchFamily="32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bg1"/>
        </a:solidFill>
        <a:latin typeface="Calibri" pitchFamily="32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bg1"/>
        </a:solidFill>
        <a:latin typeface="Calibri" pitchFamily="3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8300"/>
    <a:srgbClr val="046A38"/>
    <a:srgbClr val="512B1B"/>
    <a:srgbClr val="E91F00"/>
    <a:srgbClr val="FF6600"/>
    <a:srgbClr val="663300"/>
    <a:srgbClr val="660066"/>
    <a:srgbClr val="0099CC"/>
    <a:srgbClr val="00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C2FFA5D-87B4-456A-9821-1D502468CF0F}" styleName="Estilo com Tema 1 - Destaqu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Estilo com Tema 2 - Destaqu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Estilo com Tema 1 - Destaqu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88" autoAdjust="0"/>
    <p:restoredTop sz="95273" autoAdjust="0"/>
  </p:normalViewPr>
  <p:slideViewPr>
    <p:cSldViewPr>
      <p:cViewPr varScale="1">
        <p:scale>
          <a:sx n="69" d="100"/>
          <a:sy n="69" d="100"/>
        </p:scale>
        <p:origin x="1560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AutoShape 1"/>
          <p:cNvSpPr>
            <a:spLocks noChangeArrowheads="1"/>
          </p:cNvSpPr>
          <p:nvPr/>
        </p:nvSpPr>
        <p:spPr bwMode="auto">
          <a:xfrm>
            <a:off x="0" y="0"/>
            <a:ext cx="6858000" cy="99790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>
              <a:cs typeface="Arial" charset="0"/>
            </a:endParaRPr>
          </a:p>
        </p:txBody>
      </p:sp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0" y="0"/>
            <a:ext cx="6858000" cy="99790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>
              <a:cs typeface="Arial" charset="0"/>
            </a:endParaRPr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0" y="0"/>
            <a:ext cx="6858000" cy="9980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>
              <a:cs typeface="Arial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0" y="0"/>
            <a:ext cx="2971800" cy="5000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>
              <a:cs typeface="Arial" charset="0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884613" y="0"/>
            <a:ext cx="2971800" cy="5000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>
              <a:cs typeface="Arial" charset="0"/>
            </a:endParaRPr>
          </a:p>
        </p:txBody>
      </p:sp>
      <p:sp>
        <p:nvSpPr>
          <p:cNvPr id="17415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36625" y="750888"/>
            <a:ext cx="4981575" cy="3735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1229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740275"/>
            <a:ext cx="5481638" cy="44846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endParaRPr lang="es-ES" noProof="0" smtClean="0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0" y="9478963"/>
            <a:ext cx="2971800" cy="5000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>
              <a:cs typeface="Arial" charset="0"/>
            </a:endParaRPr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9478963"/>
            <a:ext cx="2967037" cy="495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45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 smtClean="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pPr>
              <a:defRPr/>
            </a:pPr>
            <a:fld id="{F6F59830-8BD2-4624-B2FF-BDB2FF725482}" type="slidenum">
              <a:rPr lang="gl-ES"/>
              <a:pPr>
                <a:defRPr/>
              </a:pPr>
              <a:t>‹Nº›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val="7266988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BA275-D8E9-473C-A493-1417E4A99582}" type="slidenum">
              <a:rPr lang="es-ES" smtClean="0"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53999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31/05/17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048B8-43F7-4E9B-AF2D-CB67BC8F4BC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31/05/17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458FA-E70D-41E9-ADC6-2727F8BC0B7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7813" y="274638"/>
            <a:ext cx="2055812" cy="57292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8213" cy="57292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31/05/17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683D7-60AA-461E-9706-04E50EE6A82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31/05/17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C2E1E-3843-4ED8-8660-86EF8FAD77A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31/05/17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685A2-DFF9-4CA1-A034-C7F33916A65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138"/>
            <a:ext cx="4037013" cy="4522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481138"/>
            <a:ext cx="4037012" cy="4522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31/05/17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6442E-D860-4F0D-9EBA-F904382841F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31/05/17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2FC81-2C45-4132-933A-230950074F4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31/05/17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4C7F3A-1D94-451F-B873-9D8B1749B15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31/05/17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FD5BC-94C5-47F8-892F-BCFA3DB6ADA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pic>
        <p:nvPicPr>
          <p:cNvPr id="4" name="3 Imagen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1845"/>
            <a:ext cx="2429244" cy="876373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992" y="48662"/>
            <a:ext cx="1462060" cy="73617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31/05/17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BE4DC-9AD9-4EF0-8A35-2D522CBE4FB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31/05/17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D719C-E5DA-4D48-B6AD-1D8AF8C3875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6425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Prema</a:t>
            </a:r>
            <a:r>
              <a:rPr lang="en-GB" dirty="0" smtClean="0"/>
              <a:t> </a:t>
            </a:r>
            <a:r>
              <a:rPr lang="en-GB" dirty="0" err="1" smtClean="0"/>
              <a:t>para</a:t>
            </a:r>
            <a:r>
              <a:rPr lang="en-GB" dirty="0" smtClean="0"/>
              <a:t> </a:t>
            </a:r>
            <a:r>
              <a:rPr lang="en-GB" dirty="0" err="1" smtClean="0"/>
              <a:t>editar</a:t>
            </a:r>
            <a:r>
              <a:rPr lang="en-GB" dirty="0" smtClean="0"/>
              <a:t> o </a:t>
            </a:r>
            <a:r>
              <a:rPr lang="en-GB" dirty="0" err="1" smtClean="0"/>
              <a:t>formato</a:t>
            </a:r>
            <a:r>
              <a:rPr lang="en-GB" dirty="0" smtClean="0"/>
              <a:t> de </a:t>
            </a:r>
            <a:r>
              <a:rPr lang="en-GB" dirty="0" err="1" smtClean="0"/>
              <a:t>texto</a:t>
            </a:r>
            <a:r>
              <a:rPr lang="en-GB" dirty="0" smtClean="0"/>
              <a:t> do </a:t>
            </a:r>
            <a:r>
              <a:rPr lang="en-GB" dirty="0" err="1" smtClean="0"/>
              <a:t>título</a:t>
            </a:r>
            <a:endParaRPr lang="en-GB" dirty="0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1138"/>
            <a:ext cx="8226425" cy="4522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Prema para editar o formato de texto do esquema</a:t>
            </a:r>
          </a:p>
          <a:p>
            <a:pPr lvl="1"/>
            <a:r>
              <a:rPr lang="en-GB" smtClean="0"/>
              <a:t>Segundo nivel do esquema</a:t>
            </a:r>
          </a:p>
          <a:p>
            <a:pPr lvl="2"/>
            <a:r>
              <a:rPr lang="en-GB" smtClean="0"/>
              <a:t>Terceiro nivel do esquema</a:t>
            </a:r>
          </a:p>
          <a:p>
            <a:pPr lvl="3"/>
            <a:r>
              <a:rPr lang="en-GB" smtClean="0"/>
              <a:t>Cuarto nivel do esquema</a:t>
            </a:r>
          </a:p>
          <a:p>
            <a:pPr lvl="4"/>
            <a:r>
              <a:rPr lang="en-GB" smtClean="0"/>
              <a:t>Quinto nivel do esquema</a:t>
            </a:r>
          </a:p>
          <a:p>
            <a:pPr lvl="4"/>
            <a:r>
              <a:rPr lang="en-GB" smtClean="0"/>
              <a:t>Sexto nivel do esquema</a:t>
            </a:r>
          </a:p>
          <a:p>
            <a:pPr lvl="4"/>
            <a:r>
              <a:rPr lang="en-GB" smtClean="0"/>
              <a:t>Sétimo nivel do esquema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727825" y="6408738"/>
            <a:ext cx="1916113" cy="3619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</a:tabLst>
              <a:defRPr sz="1000" smtClean="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pPr>
              <a:defRPr/>
            </a:pPr>
            <a:r>
              <a:rPr lang="es-ES"/>
              <a:t>31/05/17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379913" y="6408738"/>
            <a:ext cx="2351087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>
              <a:cs typeface="Arial" charset="0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8647113" y="6408738"/>
            <a:ext cx="363537" cy="3619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FontTx/>
              <a:buNone/>
              <a:defRPr sz="1000" smtClean="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pPr>
              <a:defRPr/>
            </a:pPr>
            <a:fld id="{CE18FA87-40AA-4511-AC52-663715810EA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sldNum="0" hdr="0" ftr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100" b="1">
          <a:solidFill>
            <a:srgbClr val="464646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100" b="1">
          <a:solidFill>
            <a:srgbClr val="464646"/>
          </a:solidFill>
          <a:latin typeface="Lucida Sans Unicode" pitchFamily="32" charset="0"/>
          <a:ea typeface="Microsoft YaHei" charset="0"/>
          <a:cs typeface="Microsoft YaHei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100" b="1">
          <a:solidFill>
            <a:srgbClr val="464646"/>
          </a:solidFill>
          <a:latin typeface="Lucida Sans Unicode" pitchFamily="32" charset="0"/>
          <a:ea typeface="Microsoft YaHei" charset="0"/>
          <a:cs typeface="Microsoft YaHei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100" b="1">
          <a:solidFill>
            <a:srgbClr val="464646"/>
          </a:solidFill>
          <a:latin typeface="Lucida Sans Unicode" pitchFamily="32" charset="0"/>
          <a:ea typeface="Microsoft YaHei" charset="0"/>
          <a:cs typeface="Microsoft YaHei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100" b="1">
          <a:solidFill>
            <a:srgbClr val="464646"/>
          </a:solidFill>
          <a:latin typeface="Lucida Sans Unicode" pitchFamily="32" charset="0"/>
          <a:ea typeface="Microsoft YaHei" charset="0"/>
          <a:cs typeface="Microsoft YaHei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100" b="1">
          <a:solidFill>
            <a:srgbClr val="464646"/>
          </a:solidFill>
          <a:latin typeface="Lucida Sans Unicode" pitchFamily="32" charset="0"/>
          <a:ea typeface="Microsoft YaHei" charset="0"/>
          <a:cs typeface="Microsoft YaHei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100" b="1">
          <a:solidFill>
            <a:srgbClr val="464646"/>
          </a:solidFill>
          <a:latin typeface="Lucida Sans Unicode" pitchFamily="32" charset="0"/>
          <a:ea typeface="Microsoft YaHei" charset="0"/>
          <a:cs typeface="Microsoft YaHei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100" b="1">
          <a:solidFill>
            <a:srgbClr val="464646"/>
          </a:solidFill>
          <a:latin typeface="Lucida Sans Unicode" pitchFamily="32" charset="0"/>
          <a:ea typeface="Microsoft YaHei" charset="0"/>
          <a:cs typeface="Microsoft YaHei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100" b="1">
          <a:solidFill>
            <a:srgbClr val="464646"/>
          </a:solidFill>
          <a:latin typeface="Lucida Sans Unicode" pitchFamily="32" charset="0"/>
          <a:ea typeface="Microsoft YaHei" charset="0"/>
          <a:cs typeface="Microsoft YaHei" charset="0"/>
        </a:defRPr>
      </a:lvl9pPr>
    </p:titleStyle>
    <p:bodyStyle>
      <a:lvl1pPr marL="342900" indent="-3429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7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3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1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19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dtransfronterizabiomasa.com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dtransfronterizabiomasa.com/" TargetMode="External"/><Relationship Id="rId2" Type="http://schemas.openxmlformats.org/officeDocument/2006/relationships/hyperlink" Target="https://redtransfronterizabiomasa.com/miembros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www.redtransfronterizabiomasa.com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4653136"/>
            <a:ext cx="8496943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i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Dirigida </a:t>
            </a:r>
            <a:r>
              <a:rPr lang="es-ES" sz="2000" i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ES" sz="2000" b="1" i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viticultores</a:t>
            </a:r>
            <a:r>
              <a:rPr lang="es-ES" sz="2000" i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b="1" i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agricultores</a:t>
            </a:r>
            <a:r>
              <a:rPr lang="es-ES" sz="2000" i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b="1" i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propietarios</a:t>
            </a:r>
            <a:r>
              <a:rPr lang="es-ES" sz="2000" i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terrenos, </a:t>
            </a:r>
            <a:r>
              <a:rPr lang="es-ES" sz="2000" b="1" i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empresas </a:t>
            </a:r>
            <a:r>
              <a:rPr lang="es-ES" sz="2000" i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relacionadas con la recogida y tratamiento de biomasa, </a:t>
            </a:r>
            <a:r>
              <a:rPr lang="es-ES" sz="2000" b="1" i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fabricantes</a:t>
            </a:r>
            <a:r>
              <a:rPr lang="es-ES" sz="2000" i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maquinaria agroforestal, </a:t>
            </a:r>
            <a:r>
              <a:rPr lang="es-ES" sz="2000" i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empresas de </a:t>
            </a:r>
            <a:r>
              <a:rPr lang="es-ES" sz="2000" i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tecnologías energéticas, </a:t>
            </a:r>
            <a:r>
              <a:rPr lang="es-ES" sz="2000" b="1" i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asociaciones</a:t>
            </a:r>
            <a:r>
              <a:rPr lang="es-ES" sz="2000" i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b="1" i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centros de investigación</a:t>
            </a:r>
            <a:r>
              <a:rPr lang="es-ES" sz="2000" i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b="1" i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Administración</a:t>
            </a:r>
            <a:r>
              <a:rPr lang="es-ES" sz="2000" i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otros agentes implicados en la cadena de valor de la biomasa.</a:t>
            </a:r>
          </a:p>
          <a:p>
            <a:pPr algn="just"/>
            <a:endParaRPr lang="es-ES" i="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0941"/>
            <a:ext cx="9144000" cy="257175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899592" y="3422691"/>
            <a:ext cx="77768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i="0" dirty="0" smtClean="0">
                <a:solidFill>
                  <a:srgbClr val="046A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 Transfronteriza de biomasa</a:t>
            </a:r>
          </a:p>
          <a:p>
            <a:pPr algn="ctr"/>
            <a:r>
              <a:rPr lang="es-ES" sz="2000" i="0" dirty="0" smtClean="0">
                <a:solidFill>
                  <a:srgbClr val="046A38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www.redtransfronterizabiomasa.com</a:t>
            </a:r>
            <a:endParaRPr lang="es-ES" sz="2000" i="0" dirty="0">
              <a:solidFill>
                <a:srgbClr val="046A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34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35889" y="2996952"/>
            <a:ext cx="842493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85950" lvl="3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ES" sz="2400" i="0" dirty="0" smtClean="0">
                <a:solidFill>
                  <a:schemeClr val="tx1"/>
                </a:solidFill>
              </a:rPr>
              <a:t>48 </a:t>
            </a:r>
            <a:r>
              <a:rPr lang="es-ES" sz="2400" i="0" dirty="0" smtClean="0">
                <a:solidFill>
                  <a:schemeClr val="tx1"/>
                </a:solidFill>
              </a:rPr>
              <a:t>% empresas y profesionales</a:t>
            </a:r>
          </a:p>
          <a:p>
            <a:pPr marL="1885950" lvl="3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ES" sz="2400" i="0" dirty="0" smtClean="0">
                <a:solidFill>
                  <a:schemeClr val="tx1"/>
                </a:solidFill>
              </a:rPr>
              <a:t>22 </a:t>
            </a:r>
            <a:r>
              <a:rPr lang="es-ES" sz="2400" i="0" dirty="0" smtClean="0">
                <a:solidFill>
                  <a:schemeClr val="tx1"/>
                </a:solidFill>
              </a:rPr>
              <a:t>% centros de investigación</a:t>
            </a:r>
          </a:p>
          <a:p>
            <a:pPr marL="1885950" lvl="3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ES" sz="2400" i="0" dirty="0" smtClean="0">
                <a:solidFill>
                  <a:schemeClr val="tx1"/>
                </a:solidFill>
              </a:rPr>
              <a:t>16 % asociaciones y fundaciones</a:t>
            </a:r>
          </a:p>
          <a:p>
            <a:pPr marL="1885950" lvl="3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ES" sz="2400" i="0" dirty="0" smtClean="0">
                <a:solidFill>
                  <a:schemeClr val="tx1"/>
                </a:solidFill>
              </a:rPr>
              <a:t>14 % administración</a:t>
            </a:r>
          </a:p>
          <a:p>
            <a:pPr marL="3714750" lvl="8" algn="r"/>
            <a:r>
              <a:rPr lang="es-ES" sz="3200" b="1" i="0" dirty="0" smtClean="0">
                <a:solidFill>
                  <a:srgbClr val="046A38"/>
                </a:solidFill>
                <a:hlinkClick r:id="rId2"/>
              </a:rPr>
              <a:t>Miembros</a:t>
            </a:r>
            <a:endParaRPr lang="es-ES" i="0" dirty="0" smtClean="0">
              <a:solidFill>
                <a:srgbClr val="046A38"/>
              </a:solidFill>
            </a:endParaRPr>
          </a:p>
          <a:p>
            <a:pPr algn="just"/>
            <a:endParaRPr lang="es-ES" i="0" dirty="0">
              <a:solidFill>
                <a:schemeClr val="tx1"/>
              </a:solidFill>
            </a:endParaRPr>
          </a:p>
          <a:p>
            <a:pPr algn="just"/>
            <a:endParaRPr lang="es-ES" i="0" dirty="0">
              <a:solidFill>
                <a:schemeClr val="tx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83567" y="1545295"/>
            <a:ext cx="79928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i="0" dirty="0" smtClean="0">
                <a:solidFill>
                  <a:srgbClr val="E98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 somos </a:t>
            </a:r>
            <a:r>
              <a:rPr lang="es-ES" sz="2800" b="1" i="0" dirty="0" smtClean="0">
                <a:solidFill>
                  <a:srgbClr val="E98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120</a:t>
            </a:r>
            <a:r>
              <a:rPr lang="es-ES" sz="2800" i="0" dirty="0" smtClean="0">
                <a:solidFill>
                  <a:srgbClr val="E98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i="0" dirty="0" smtClean="0">
                <a:solidFill>
                  <a:srgbClr val="E98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usuarios de </a:t>
            </a:r>
            <a:r>
              <a:rPr lang="es-ES" sz="2800" b="1" i="0" dirty="0" smtClean="0">
                <a:solidFill>
                  <a:srgbClr val="E98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r>
              <a:rPr lang="es-ES" sz="2800" i="0" dirty="0" smtClean="0">
                <a:solidFill>
                  <a:srgbClr val="E98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entidades diferentes de Galicia y Norte de Portugal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2436285" y="6175467"/>
            <a:ext cx="442414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i="0" dirty="0">
                <a:solidFill>
                  <a:srgbClr val="046A38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www.redtransfronterizabiomasa.com</a:t>
            </a:r>
            <a:endParaRPr lang="es-ES" sz="1600" b="1" i="0" dirty="0">
              <a:solidFill>
                <a:srgbClr val="046A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9160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666843" y="980728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i="0" dirty="0" smtClean="0">
                <a:solidFill>
                  <a:srgbClr val="046A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Eres socio? Sácale partido!!</a:t>
            </a:r>
          </a:p>
        </p:txBody>
      </p:sp>
      <p:sp>
        <p:nvSpPr>
          <p:cNvPr id="7" name="6 Rectángulo"/>
          <p:cNvSpPr/>
          <p:nvPr/>
        </p:nvSpPr>
        <p:spPr>
          <a:xfrm>
            <a:off x="666843" y="1844824"/>
            <a:ext cx="5633349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Cubre tu perfil y ofrécete como socio para proyectos 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Ofrece tus capacidades  y resultados de </a:t>
            </a:r>
            <a:r>
              <a:rPr lang="es-ES" sz="2000" i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I+D+i</a:t>
            </a:r>
            <a:endParaRPr lang="es-ES" sz="2000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Quieres buscar un socio para tu consorcio?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Dale solución a tu demanda tecnológica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Encuentra fuentes de financiación para tus proyectos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Necesitas apoyo para darle forma y presentar tu propuesta? 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581416" y="6341287"/>
            <a:ext cx="35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i="0" dirty="0" smtClean="0">
                <a:solidFill>
                  <a:srgbClr val="046A38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www.redtransfronterizabiomasa.com</a:t>
            </a:r>
            <a:endParaRPr lang="es-ES" dirty="0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6003" y="3454634"/>
            <a:ext cx="1959217" cy="2790908"/>
          </a:xfrm>
          <a:prstGeom prst="rect">
            <a:avLst/>
          </a:prstGeom>
        </p:spPr>
      </p:pic>
      <p:sp>
        <p:nvSpPr>
          <p:cNvPr id="8" name="Flecha derecha 7"/>
          <p:cNvSpPr/>
          <p:nvPr/>
        </p:nvSpPr>
        <p:spPr>
          <a:xfrm>
            <a:off x="3133144" y="5632809"/>
            <a:ext cx="2448272" cy="1196752"/>
          </a:xfrm>
          <a:prstGeom prst="rightArrow">
            <a:avLst/>
          </a:prstGeom>
          <a:solidFill>
            <a:srgbClr val="E983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512B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 puerta única</a:t>
            </a:r>
            <a:endParaRPr lang="es-ES" b="1" dirty="0">
              <a:solidFill>
                <a:srgbClr val="512B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77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93035" y="1196467"/>
            <a:ext cx="85689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i="0" dirty="0" smtClean="0">
                <a:solidFill>
                  <a:srgbClr val="046A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Próximos eventos de la red</a:t>
            </a:r>
          </a:p>
        </p:txBody>
      </p:sp>
      <p:sp>
        <p:nvSpPr>
          <p:cNvPr id="9" name="8 Rectángulo"/>
          <p:cNvSpPr/>
          <p:nvPr/>
        </p:nvSpPr>
        <p:spPr>
          <a:xfrm>
            <a:off x="596663" y="2017208"/>
            <a:ext cx="8151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ES" sz="2400" b="1" i="0" dirty="0" smtClean="0">
                <a:solidFill>
                  <a:srgbClr val="512B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Jornada técnica Biomasa-AP</a:t>
            </a:r>
          </a:p>
          <a:p>
            <a:pPr algn="just"/>
            <a:r>
              <a:rPr lang="es-ES" sz="2400" b="1" i="0" dirty="0" smtClean="0">
                <a:solidFill>
                  <a:srgbClr val="512B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pt-PT" sz="24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pt-PT" sz="24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4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t-PT" sz="24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junio/junho </a:t>
            </a:r>
            <a:r>
              <a:rPr lang="pt-PT" sz="24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t-PT" sz="24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  <a:p>
            <a:pPr lvl="2" algn="just"/>
            <a:r>
              <a:rPr lang="pt-PT" sz="24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Forum Rodrigues Sampaio – Esposende</a:t>
            </a:r>
          </a:p>
          <a:p>
            <a:pPr lvl="2" algn="just"/>
            <a:r>
              <a:rPr lang="pt-PT" sz="24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Organizan: </a:t>
            </a:r>
          </a:p>
          <a:p>
            <a:pPr lvl="2" algn="just"/>
            <a:endParaRPr lang="pt-PT" sz="2400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2000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2000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240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sz="2400" b="1" i="0" dirty="0" smtClean="0">
                <a:solidFill>
                  <a:srgbClr val="512B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Cursos </a:t>
            </a:r>
            <a:r>
              <a:rPr lang="es-ES" sz="2400" b="1" i="0" dirty="0">
                <a:solidFill>
                  <a:srgbClr val="512B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400" b="1" i="0" dirty="0" smtClean="0">
                <a:solidFill>
                  <a:srgbClr val="512B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Formación</a:t>
            </a:r>
          </a:p>
          <a:p>
            <a:pPr lvl="2"/>
            <a:r>
              <a:rPr lang="es-ES" sz="24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Presenciales</a:t>
            </a:r>
            <a:endParaRPr lang="es-ES" sz="240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s-ES" sz="24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On-line</a:t>
            </a:r>
            <a:endParaRPr lang="es-ES" sz="240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Logo Agencia de EnergÃ­a do CÃ¡va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140968"/>
            <a:ext cx="1234346" cy="772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Logo area alto minh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3226" y="3132314"/>
            <a:ext cx="1608113" cy="679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536487"/>
            <a:ext cx="3888690" cy="2095655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2120" y="5558972"/>
            <a:ext cx="222206" cy="229612"/>
          </a:xfrm>
          <a:prstGeom prst="rect">
            <a:avLst/>
          </a:prstGeom>
        </p:spPr>
      </p:pic>
      <p:sp>
        <p:nvSpPr>
          <p:cNvPr id="13" name="12 Estrella de 5 puntas"/>
          <p:cNvSpPr/>
          <p:nvPr/>
        </p:nvSpPr>
        <p:spPr bwMode="auto">
          <a:xfrm>
            <a:off x="5652119" y="5817096"/>
            <a:ext cx="222207" cy="168067"/>
          </a:xfrm>
          <a:prstGeom prst="star5">
            <a:avLst/>
          </a:prstGeom>
          <a:solidFill>
            <a:srgbClr val="E98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s-ES" sz="1800" b="0" i="1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Calibri" pitchFamily="32" charset="0"/>
              <a:cs typeface="Arial" charset="0"/>
            </a:endParaRP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14691" y="5042437"/>
            <a:ext cx="222206" cy="229612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60236" y="5558972"/>
            <a:ext cx="222206" cy="229612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60236" y="5787307"/>
            <a:ext cx="222206" cy="229612"/>
          </a:xfrm>
          <a:prstGeom prst="rect">
            <a:avLst/>
          </a:prstGeom>
        </p:spPr>
      </p:pic>
      <p:pic>
        <p:nvPicPr>
          <p:cNvPr id="25" name="Imagen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89337" y="5042437"/>
            <a:ext cx="222206" cy="229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38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redondeado 8"/>
          <p:cNvSpPr/>
          <p:nvPr/>
        </p:nvSpPr>
        <p:spPr>
          <a:xfrm>
            <a:off x="208434" y="4941168"/>
            <a:ext cx="8727134" cy="1662399"/>
          </a:xfrm>
          <a:prstGeom prst="roundRect">
            <a:avLst/>
          </a:prstGeom>
          <a:ln>
            <a:solidFill>
              <a:srgbClr val="046A38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ES" sz="2000" b="1" i="0" dirty="0">
                <a:solidFill>
                  <a:srgbClr val="E98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</a:t>
            </a:r>
            <a:r>
              <a:rPr lang="es-ES" sz="2000" i="0" dirty="0">
                <a:solidFill>
                  <a:srgbClr val="E98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estudiantes, técnicos, profesionales y a cualquier persona que quiera adquirir los conocimientos necesarios para poder trabajar en un ámbito profesional con futuro, como es el de la biomasa. 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738"/>
            <a:ext cx="9144000" cy="470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54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redondeado 8"/>
          <p:cNvSpPr/>
          <p:nvPr/>
        </p:nvSpPr>
        <p:spPr>
          <a:xfrm>
            <a:off x="202841" y="980728"/>
            <a:ext cx="8727134" cy="1584176"/>
          </a:xfrm>
          <a:prstGeom prst="roundRect">
            <a:avLst/>
          </a:prstGeom>
          <a:ln>
            <a:solidFill>
              <a:srgbClr val="046A38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Aft>
                <a:spcPts val="600"/>
              </a:spcAft>
            </a:pPr>
            <a:r>
              <a:rPr lang="es-ES" b="1" i="0" dirty="0" smtClean="0">
                <a:solidFill>
                  <a:srgbClr val="E98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ESTRUCTURA</a:t>
            </a:r>
            <a:endParaRPr lang="es-ES" b="1" i="0" dirty="0">
              <a:solidFill>
                <a:srgbClr val="E98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Tres módulos: económico, técnico y medioambiental.</a:t>
            </a:r>
          </a:p>
          <a:p>
            <a:pPr algn="just"/>
            <a:r>
              <a:rPr lang="es-ES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Jornadas de mañana			 contenidos </a:t>
            </a:r>
            <a:r>
              <a:rPr lang="es-E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carácter teórico</a:t>
            </a:r>
          </a:p>
          <a:p>
            <a:pPr algn="just"/>
            <a:r>
              <a:rPr lang="es-ES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Jornadas </a:t>
            </a:r>
            <a:r>
              <a:rPr lang="es-E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tarde </a:t>
            </a:r>
            <a:r>
              <a:rPr lang="es-ES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casos prácticos </a:t>
            </a:r>
            <a:r>
              <a:rPr lang="es-E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visitas guiadas a instalaciones </a:t>
            </a:r>
            <a:r>
              <a:rPr lang="es-ES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biomasa.</a:t>
            </a:r>
            <a:endParaRPr lang="es-ES" sz="200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redondeado 8"/>
          <p:cNvSpPr/>
          <p:nvPr/>
        </p:nvSpPr>
        <p:spPr>
          <a:xfrm>
            <a:off x="202841" y="2780928"/>
            <a:ext cx="3319710" cy="3024336"/>
          </a:xfrm>
          <a:prstGeom prst="roundRect">
            <a:avLst/>
          </a:prstGeom>
          <a:ln>
            <a:solidFill>
              <a:srgbClr val="046A38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es-ES" b="1" i="0" dirty="0" smtClean="0">
                <a:solidFill>
                  <a:srgbClr val="E98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DURACIÓN</a:t>
            </a:r>
            <a:endParaRPr lang="es-ES" b="1" i="0" dirty="0">
              <a:solidFill>
                <a:srgbClr val="E98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Carga </a:t>
            </a:r>
            <a:r>
              <a:rPr lang="es-E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teórico-práctica de 24 horas divididas</a:t>
            </a:r>
          </a:p>
          <a:p>
            <a:r>
              <a:rPr lang="es-E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3 </a:t>
            </a:r>
            <a:r>
              <a:rPr lang="es-ES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módulos de </a:t>
            </a:r>
            <a:r>
              <a:rPr lang="es-E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horas</a:t>
            </a:r>
          </a:p>
        </p:txBody>
      </p:sp>
      <p:sp>
        <p:nvSpPr>
          <p:cNvPr id="7" name="Rectángulo redondeado 8"/>
          <p:cNvSpPr/>
          <p:nvPr/>
        </p:nvSpPr>
        <p:spPr>
          <a:xfrm>
            <a:off x="254119" y="6021288"/>
            <a:ext cx="8700703" cy="648072"/>
          </a:xfrm>
          <a:prstGeom prst="roundRect">
            <a:avLst/>
          </a:prstGeom>
          <a:ln>
            <a:solidFill>
              <a:srgbClr val="046A38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es-ES" b="1" i="0" dirty="0">
                <a:solidFill>
                  <a:srgbClr val="E98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PRECIO</a:t>
            </a:r>
          </a:p>
          <a:p>
            <a:r>
              <a:rPr lang="es-E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curso de Biomasa-AP es gratuito.</a:t>
            </a:r>
            <a:endParaRPr lang="es-E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redondeado 8"/>
          <p:cNvSpPr/>
          <p:nvPr/>
        </p:nvSpPr>
        <p:spPr>
          <a:xfrm>
            <a:off x="3660743" y="2780928"/>
            <a:ext cx="5294079" cy="3024336"/>
          </a:xfrm>
          <a:prstGeom prst="roundRect">
            <a:avLst/>
          </a:prstGeom>
          <a:ln>
            <a:solidFill>
              <a:srgbClr val="046A38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es-ES" b="1" i="0" dirty="0">
                <a:solidFill>
                  <a:srgbClr val="E98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INSCRIPCIÓN</a:t>
            </a:r>
          </a:p>
          <a:p>
            <a:r>
              <a:rPr lang="es-ES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 </a:t>
            </a:r>
            <a:r>
              <a:rPr lang="es-E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ES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biomasap@feuga.es indicando</a:t>
            </a:r>
            <a:r>
              <a:rPr lang="es-E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E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Nombre completo</a:t>
            </a:r>
          </a:p>
          <a:p>
            <a:r>
              <a:rPr lang="es-E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Organización</a:t>
            </a:r>
          </a:p>
          <a:p>
            <a:r>
              <a:rPr lang="es-E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Datos de contacto </a:t>
            </a:r>
            <a:endParaRPr lang="es-ES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s-E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 qué módulos deseas asistir</a:t>
            </a:r>
          </a:p>
          <a:p>
            <a:r>
              <a:rPr lang="es-E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Si deseas asistir a las visitas guiadas</a:t>
            </a:r>
            <a:r>
              <a:rPr lang="es-ES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ES" sz="105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4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solicitudes para las visitas </a:t>
            </a:r>
            <a:r>
              <a:rPr lang="es-ES" sz="14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guiadas son </a:t>
            </a:r>
            <a:r>
              <a:rPr lang="es-ES" sz="14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aceptadas por orden de llegada </a:t>
            </a:r>
            <a:r>
              <a:rPr lang="es-ES" sz="14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hasta que </a:t>
            </a:r>
            <a:r>
              <a:rPr lang="es-ES" sz="14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aforo esté completo</a:t>
            </a:r>
            <a:r>
              <a:rPr lang="es-ES" sz="14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140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9 Conector recto de flecha"/>
          <p:cNvCxnSpPr/>
          <p:nvPr/>
        </p:nvCxnSpPr>
        <p:spPr bwMode="auto">
          <a:xfrm>
            <a:off x="2621987" y="1844824"/>
            <a:ext cx="7862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11 Conector recto de flecha"/>
          <p:cNvCxnSpPr/>
          <p:nvPr/>
        </p:nvCxnSpPr>
        <p:spPr bwMode="auto">
          <a:xfrm>
            <a:off x="2411760" y="2101900"/>
            <a:ext cx="7862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8872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596663" y="1484784"/>
            <a:ext cx="8151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ES" sz="2400" b="1" i="0" dirty="0" smtClean="0">
                <a:solidFill>
                  <a:srgbClr val="512B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on-line</a:t>
            </a:r>
            <a:endParaRPr lang="es-ES" sz="2400" b="1" i="0" dirty="0">
              <a:solidFill>
                <a:srgbClr val="512B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pt-PT" sz="24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Fecha prevista: </a:t>
            </a:r>
            <a:r>
              <a:rPr lang="pt-PT" sz="24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Septiembre-Octubre </a:t>
            </a:r>
            <a:r>
              <a:rPr lang="pt-PT" sz="24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2019</a:t>
            </a:r>
          </a:p>
          <a:p>
            <a:pPr>
              <a:spcAft>
                <a:spcPts val="600"/>
              </a:spcAft>
            </a:pPr>
            <a:endParaRPr lang="es-ES" sz="2400" b="1" i="0" dirty="0" smtClean="0">
              <a:solidFill>
                <a:srgbClr val="E98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s-ES" sz="2400" b="1" i="0" dirty="0">
              <a:solidFill>
                <a:srgbClr val="E98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5">
              <a:spcAft>
                <a:spcPts val="600"/>
              </a:spcAft>
            </a:pPr>
            <a:endParaRPr lang="es-ES" sz="2000" b="1" i="0" dirty="0" smtClean="0">
              <a:solidFill>
                <a:srgbClr val="E98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5">
              <a:spcAft>
                <a:spcPts val="600"/>
              </a:spcAft>
            </a:pPr>
            <a:r>
              <a:rPr lang="es-ES" sz="2000" b="1" i="0" dirty="0" smtClean="0">
                <a:solidFill>
                  <a:srgbClr val="E98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Inscripción</a:t>
            </a:r>
            <a:endParaRPr lang="es-ES" sz="2000" b="1" i="0" dirty="0">
              <a:solidFill>
                <a:srgbClr val="E98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5"/>
            <a:r>
              <a:rPr lang="es-ES" sz="20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 a biomasap@feuga.es indicando:</a:t>
            </a:r>
          </a:p>
          <a:p>
            <a:pPr lvl="5"/>
            <a:r>
              <a:rPr lang="es-ES" sz="20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Nombre completo</a:t>
            </a:r>
          </a:p>
          <a:p>
            <a:pPr lvl="5"/>
            <a:r>
              <a:rPr lang="es-ES" sz="20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Organización</a:t>
            </a:r>
          </a:p>
          <a:p>
            <a:pPr lvl="5"/>
            <a:r>
              <a:rPr lang="es-ES" sz="20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Datos de contacto </a:t>
            </a:r>
          </a:p>
          <a:p>
            <a:pPr lvl="5"/>
            <a:r>
              <a:rPr lang="es-ES" sz="20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s-ES" sz="20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s-ES" sz="20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módulos deseas </a:t>
            </a:r>
            <a:r>
              <a:rPr lang="es-ES" sz="20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</a:t>
            </a:r>
            <a:endParaRPr lang="es-ES" sz="200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2400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23728" y="3789040"/>
            <a:ext cx="48510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/>
            <a:r>
              <a:rPr lang="es-ES_tradnl" sz="3200" b="1" dirty="0">
                <a:solidFill>
                  <a:srgbClr val="E9830A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Gracias por su atención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340768"/>
            <a:ext cx="9069196" cy="1372375"/>
          </a:xfrm>
          <a:prstGeom prst="rect">
            <a:avLst/>
          </a:prstGeom>
        </p:spPr>
      </p:pic>
      <p:sp>
        <p:nvSpPr>
          <p:cNvPr id="6" name="3 Rectángulo"/>
          <p:cNvSpPr/>
          <p:nvPr/>
        </p:nvSpPr>
        <p:spPr>
          <a:xfrm>
            <a:off x="2915816" y="5157192"/>
            <a:ext cx="249619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/>
            <a:r>
              <a:rPr lang="es-ES_tradnl" b="1" dirty="0" smtClean="0">
                <a:solidFill>
                  <a:srgbClr val="512B1B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Biomasa-AP</a:t>
            </a:r>
          </a:p>
          <a:p>
            <a:pPr algn="ctr" defTabSz="457200"/>
            <a:r>
              <a:rPr lang="es-ES_tradnl" dirty="0" smtClean="0">
                <a:solidFill>
                  <a:srgbClr val="512B1B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info@biomasa-ap.com</a:t>
            </a:r>
          </a:p>
          <a:p>
            <a:pPr algn="ctr" defTabSz="457200"/>
            <a:r>
              <a:rPr lang="es-ES_tradnl" dirty="0" smtClean="0">
                <a:solidFill>
                  <a:srgbClr val="512B1B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www.biomasa-ap.com</a:t>
            </a:r>
          </a:p>
        </p:txBody>
      </p:sp>
    </p:spTree>
    <p:extLst>
      <p:ext uri="{BB962C8B-B14F-4D97-AF65-F5344CB8AC3E}">
        <p14:creationId xmlns:p14="http://schemas.microsoft.com/office/powerpoint/2010/main" val="49683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Lucida Sans Unicode"/>
        <a:ea typeface="Microsoft YaHei"/>
        <a:cs typeface="Microsoft YaHei"/>
      </a:majorFont>
      <a:minorFont>
        <a:latin typeface="Lucida Sans Unicode"/>
        <a:ea typeface="Microsoft YaHei"/>
        <a:cs typeface="Microsoft YaHe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  <a:cs typeface="Arial" charset="0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6507</TotalTime>
  <Words>316</Words>
  <Application>Microsoft Office PowerPoint</Application>
  <PresentationFormat>Presentación en pantalla (4:3)</PresentationFormat>
  <Paragraphs>66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7" baseType="lpstr">
      <vt:lpstr>Microsoft YaHei</vt:lpstr>
      <vt:lpstr>MS PGothic</vt:lpstr>
      <vt:lpstr>Arial</vt:lpstr>
      <vt:lpstr>Calibri</vt:lpstr>
      <vt:lpstr>Lucida Sans Unicode</vt:lpstr>
      <vt:lpstr>Segoe UI</vt:lpstr>
      <vt:lpstr>Times New Roman</vt:lpstr>
      <vt:lpstr>Wingdings</vt:lpstr>
      <vt:lpstr>4_Tema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Manuel Cardoso</dc:creator>
  <cp:lastModifiedBy>Anxela</cp:lastModifiedBy>
  <cp:revision>277</cp:revision>
  <cp:lastPrinted>1601-01-01T00:00:00Z</cp:lastPrinted>
  <dcterms:created xsi:type="dcterms:W3CDTF">1601-01-01T00:00:00Z</dcterms:created>
  <dcterms:modified xsi:type="dcterms:W3CDTF">2019-05-22T09:09:27Z</dcterms:modified>
</cp:coreProperties>
</file>